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BA39D"/>
    <a:srgbClr val="E840D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0B5F3-57C4-40A1-A233-00DDE35077F9}" type="datetimeFigureOut">
              <a:rPr lang="hr-HR" smtClean="0"/>
              <a:pPr/>
              <a:t>11.8.2021.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2F359-7775-44A4-B91D-4A9E8F08E12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289920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hr-HR" dirty="0"/>
              <a:t>Od drveta i grafita</a:t>
            </a:r>
          </a:p>
          <a:p>
            <a:pPr marL="228600" indent="-228600">
              <a:buAutoNum type="arabicPeriod"/>
            </a:pPr>
            <a:r>
              <a:rPr lang="hr-HR" dirty="0"/>
              <a:t>Među česticama grafita postoje prostori. Grafit je mekan </a:t>
            </a:r>
            <a:r>
              <a:rPr lang="hr-HR"/>
              <a:t>i ostavlja trag na papiru.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92F359-7775-44A4-B91D-4A9E8F08E121}" type="slidenum">
              <a:rPr lang="hr-HR" smtClean="0"/>
              <a:pPr/>
              <a:t>15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586244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r-HR" sz="3200" b="1" dirty="0" smtClean="0"/>
              <a:t>Priroda 5</a:t>
            </a:r>
          </a:p>
          <a:p>
            <a:pPr algn="r"/>
            <a:r>
              <a:rPr lang="hr-HR" sz="3200" b="1" dirty="0" smtClean="0"/>
              <a:t>ŠK</a:t>
            </a:r>
            <a:endParaRPr lang="hr-HR" sz="3200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hyperlink" Target="https://www.e-sfera.hr/dodatni-digitalni-sadrzaji/3a516f87-9558-4c2a-ac95-f57ba3d3c78d/?jumpTo=section_1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e-sfera.hr/prelistaj-udzbenik/260e5885-7091-4297-a390-2e8777f01013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e-sfera.hr/dodatni-digitalni-sadrzaji/3a516f87-9558-4c2a-ac95-f57ba3d3c78d/?jumpTo=section_0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23528" y="1484784"/>
            <a:ext cx="8136904" cy="345638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hr-HR" b="1" dirty="0">
                <a:solidFill>
                  <a:srgbClr val="2BA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b="1" dirty="0">
                <a:solidFill>
                  <a:srgbClr val="2BA39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b="1" dirty="0">
                <a:solidFill>
                  <a:srgbClr val="2BA39D"/>
                </a:solidFill>
                <a:latin typeface="+mn-lt"/>
                <a:cs typeface="Aharoni" panose="02010803020104030203" pitchFamily="2" charset="-79"/>
              </a:rPr>
              <a:t>SVE OKO NAS GRAĐENO JE OD </a:t>
            </a:r>
            <a:r>
              <a:rPr lang="hr-HR" b="1" dirty="0" smtClean="0">
                <a:solidFill>
                  <a:srgbClr val="2BA39D"/>
                </a:solidFill>
                <a:latin typeface="+mn-lt"/>
                <a:cs typeface="Aharoni" panose="02010803020104030203" pitchFamily="2" charset="-79"/>
              </a:rPr>
              <a:t>ČESTICA</a:t>
            </a:r>
            <a:br>
              <a:rPr lang="hr-HR" b="1" dirty="0" smtClean="0">
                <a:solidFill>
                  <a:srgbClr val="2BA39D"/>
                </a:solidFill>
                <a:latin typeface="+mn-lt"/>
                <a:cs typeface="Aharoni" panose="02010803020104030203" pitchFamily="2" charset="-79"/>
              </a:rPr>
            </a:br>
            <a:r>
              <a:rPr lang="hr-HR" b="1" dirty="0" smtClean="0">
                <a:solidFill>
                  <a:srgbClr val="2BA39D"/>
                </a:solidFill>
                <a:latin typeface="+mn-lt"/>
                <a:cs typeface="Aharoni" panose="02010803020104030203" pitchFamily="2" charset="-79"/>
              </a:rPr>
              <a:t>U unutrašnjosti tvari</a:t>
            </a:r>
            <a:r>
              <a:rPr lang="hr-HR" b="1" dirty="0">
                <a:solidFill>
                  <a:srgbClr val="2BA39D"/>
                </a:solidFill>
                <a:latin typeface="Arial Black" pitchFamily="34" charset="0"/>
              </a:rPr>
              <a:t/>
            </a:r>
            <a:br>
              <a:rPr lang="hr-HR" b="1" dirty="0">
                <a:solidFill>
                  <a:srgbClr val="2BA39D"/>
                </a:solidFill>
                <a:latin typeface="Arial Black" pitchFamily="34" charset="0"/>
              </a:rPr>
            </a:br>
            <a:endParaRPr lang="en-US" b="1" dirty="0">
              <a:solidFill>
                <a:srgbClr val="2BA39D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="" xmlns:a16="http://schemas.microsoft.com/office/drawing/2014/main" id="{E85B2536-A371-43DE-BA44-706BEF9E1EEF}"/>
              </a:ext>
            </a:extLst>
          </p:cNvPr>
          <p:cNvSpPr txBox="1"/>
          <p:nvPr/>
        </p:nvSpPr>
        <p:spPr>
          <a:xfrm>
            <a:off x="4114800" y="2974156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E62E2A49-FCC4-4DB6-BFDE-74A903FC14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916832"/>
            <a:ext cx="5940152" cy="3936429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="" xmlns:a16="http://schemas.microsoft.com/office/drawing/2014/main" id="{B7B79560-0062-4BCB-B835-3C0FC0082957}"/>
              </a:ext>
            </a:extLst>
          </p:cNvPr>
          <p:cNvSpPr txBox="1"/>
          <p:nvPr/>
        </p:nvSpPr>
        <p:spPr>
          <a:xfrm>
            <a:off x="1043608" y="1268760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Prostori između čestica mogu biti veći ili manji. 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="" xmlns:a16="http://schemas.microsoft.com/office/drawing/2014/main" id="{1DDB2015-15B1-4960-953D-34A55943C2CC}"/>
              </a:ext>
            </a:extLst>
          </p:cNvPr>
          <p:cNvSpPr txBox="1"/>
          <p:nvPr/>
        </p:nvSpPr>
        <p:spPr>
          <a:xfrm>
            <a:off x="1008112" y="5949280"/>
            <a:ext cx="7668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                kruta tvar                </a:t>
            </a:r>
            <a:r>
              <a:rPr lang="hr-HR" sz="2000" dirty="0" smtClean="0"/>
              <a:t> </a:t>
            </a:r>
            <a:r>
              <a:rPr lang="hr-HR" sz="2000" dirty="0"/>
              <a:t>tekućina                   </a:t>
            </a:r>
            <a:r>
              <a:rPr lang="hr-HR" sz="2000" dirty="0" smtClean="0"/>
              <a:t>   </a:t>
            </a:r>
            <a:r>
              <a:rPr lang="hr-HR" sz="2000" dirty="0"/>
              <a:t>plin</a:t>
            </a:r>
          </a:p>
        </p:txBody>
      </p:sp>
    </p:spTree>
    <p:extLst>
      <p:ext uri="{BB962C8B-B14F-4D97-AF65-F5344CB8AC3E}">
        <p14:creationId xmlns="" xmlns:p14="http://schemas.microsoft.com/office/powerpoint/2010/main" val="254361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2102" y="4941168"/>
            <a:ext cx="1717530" cy="1626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kstniOkvir 1">
            <a:extLst>
              <a:ext uri="{FF2B5EF4-FFF2-40B4-BE49-F238E27FC236}">
                <a16:creationId xmlns="" xmlns:a16="http://schemas.microsoft.com/office/drawing/2014/main" id="{65765EEA-8F2D-4E9A-A626-71BF0F031004}"/>
              </a:ext>
            </a:extLst>
          </p:cNvPr>
          <p:cNvSpPr txBox="1"/>
          <p:nvPr/>
        </p:nvSpPr>
        <p:spPr>
          <a:xfrm>
            <a:off x="1403648" y="1196752"/>
            <a:ext cx="30963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Ako su prostori manji, čestice su bliže jedna drugoj, teže mijenjaju položaj pa su takve tvari tvrđe i čvršće.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="" xmlns:a16="http://schemas.microsoft.com/office/drawing/2014/main" id="{A8D64152-7C4E-41AA-9DC9-4E4E038055BF}"/>
              </a:ext>
            </a:extLst>
          </p:cNvPr>
          <p:cNvSpPr txBox="1"/>
          <p:nvPr/>
        </p:nvSpPr>
        <p:spPr>
          <a:xfrm>
            <a:off x="1403648" y="3140968"/>
            <a:ext cx="25454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Kod tekućina su prostori među česticama veći i zato ona može lako mijenjati oblik. 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="" xmlns:a16="http://schemas.microsoft.com/office/drawing/2014/main" id="{23AAAADF-2109-49BC-BE7E-E7D2F0F38719}"/>
              </a:ext>
            </a:extLst>
          </p:cNvPr>
          <p:cNvSpPr txBox="1"/>
          <p:nvPr/>
        </p:nvSpPr>
        <p:spPr>
          <a:xfrm>
            <a:off x="1403648" y="5157192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Još su veći prostori među</a:t>
            </a:r>
          </a:p>
          <a:p>
            <a:r>
              <a:rPr lang="hr-HR" sz="2000" dirty="0"/>
              <a:t>česticama plinova.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196752"/>
            <a:ext cx="1728192" cy="1648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068960"/>
            <a:ext cx="1713330" cy="1656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05991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="" xmlns:a16="http://schemas.microsoft.com/office/drawing/2014/main" id="{E531C1E2-796B-4ADF-9B85-89767887517D}"/>
              </a:ext>
            </a:extLst>
          </p:cNvPr>
          <p:cNvSpPr txBox="1"/>
          <p:nvPr/>
        </p:nvSpPr>
        <p:spPr>
          <a:xfrm>
            <a:off x="465639" y="126876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2800" dirty="0" err="1"/>
              <a:t>Prostore</a:t>
            </a:r>
            <a:r>
              <a:rPr lang="en-US" sz="2800" dirty="0"/>
              <a:t> </a:t>
            </a:r>
            <a:r>
              <a:rPr lang="en-US" sz="2800" dirty="0" err="1"/>
              <a:t>među</a:t>
            </a:r>
            <a:r>
              <a:rPr lang="en-US" sz="2800" dirty="0"/>
              <a:t> </a:t>
            </a:r>
            <a:r>
              <a:rPr lang="en-US" sz="2800" dirty="0" err="1"/>
              <a:t>česticama</a:t>
            </a:r>
            <a:r>
              <a:rPr lang="en-US" sz="2800" dirty="0"/>
              <a:t>  </a:t>
            </a:r>
            <a:r>
              <a:rPr lang="en-US" sz="2800" dirty="0" err="1"/>
              <a:t>mogu</a:t>
            </a:r>
            <a:r>
              <a:rPr lang="en-US" sz="2800" dirty="0"/>
              <a:t> </a:t>
            </a:r>
            <a:r>
              <a:rPr lang="en-US" sz="2800" dirty="0" err="1"/>
              <a:t>popuniti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neke</a:t>
            </a:r>
            <a:r>
              <a:rPr lang="en-US" sz="2800" dirty="0"/>
              <a:t> </a:t>
            </a:r>
            <a:r>
              <a:rPr lang="en-US" sz="2800" dirty="0" err="1"/>
              <a:t>druge</a:t>
            </a:r>
            <a:r>
              <a:rPr lang="en-US" sz="2800" dirty="0"/>
              <a:t> </a:t>
            </a:r>
            <a:r>
              <a:rPr lang="en-US" sz="2800" dirty="0" err="1"/>
              <a:t>tvari</a:t>
            </a:r>
            <a:r>
              <a:rPr lang="en-US" sz="2800" dirty="0"/>
              <a:t> </a:t>
            </a:r>
            <a:r>
              <a:rPr lang="hr-HR" sz="2800" dirty="0" smtClean="0"/>
              <a:t>(npr. </a:t>
            </a:r>
            <a:r>
              <a:rPr lang="en-US" sz="2800" dirty="0" err="1" smtClean="0"/>
              <a:t>zrak</a:t>
            </a:r>
            <a:r>
              <a:rPr lang="en-US" sz="2800" dirty="0" smtClean="0"/>
              <a:t> </a:t>
            </a:r>
            <a:r>
              <a:rPr lang="en-US" sz="2800" dirty="0" err="1"/>
              <a:t>ili</a:t>
            </a:r>
            <a:r>
              <a:rPr lang="en-US" sz="2800" dirty="0"/>
              <a:t> </a:t>
            </a:r>
            <a:r>
              <a:rPr lang="en-US" sz="2800" dirty="0" err="1"/>
              <a:t>voda</a:t>
            </a:r>
            <a:r>
              <a:rPr lang="en-US" sz="2800" dirty="0"/>
              <a:t>).</a:t>
            </a:r>
            <a:endParaRPr lang="hr-HR" sz="2800" dirty="0"/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en-US" sz="2800" dirty="0"/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2800" dirty="0" err="1"/>
              <a:t>Zrak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voda</a:t>
            </a:r>
            <a:r>
              <a:rPr lang="en-US" sz="2800" dirty="0"/>
              <a:t> </a:t>
            </a:r>
            <a:r>
              <a:rPr lang="en-US" sz="2800" dirty="0" err="1"/>
              <a:t>mogu</a:t>
            </a:r>
            <a:r>
              <a:rPr lang="en-US" sz="2800" dirty="0"/>
              <a:t> </a:t>
            </a:r>
            <a:r>
              <a:rPr lang="en-US" sz="2800" dirty="0" err="1"/>
              <a:t>ući</a:t>
            </a:r>
            <a:r>
              <a:rPr lang="en-US" sz="2800" dirty="0"/>
              <a:t> </a:t>
            </a:r>
            <a:r>
              <a:rPr lang="en-US" sz="2800" dirty="0" err="1"/>
              <a:t>među</a:t>
            </a:r>
            <a:r>
              <a:rPr lang="en-US" sz="2800" dirty="0"/>
              <a:t> </a:t>
            </a:r>
            <a:r>
              <a:rPr lang="en-US" sz="2800" dirty="0" err="1"/>
              <a:t>čestice</a:t>
            </a:r>
            <a:r>
              <a:rPr lang="en-US" sz="2800" dirty="0"/>
              <a:t> </a:t>
            </a:r>
            <a:r>
              <a:rPr lang="en-US" sz="2800" dirty="0" err="1"/>
              <a:t>tla</a:t>
            </a:r>
            <a:r>
              <a:rPr lang="en-US" sz="2800" dirty="0"/>
              <a:t> </a:t>
            </a:r>
            <a:r>
              <a:rPr lang="en-US" sz="2800" dirty="0" err="1"/>
              <a:t>što</a:t>
            </a:r>
            <a:r>
              <a:rPr lang="en-US" sz="2800" dirty="0"/>
              <a:t> </a:t>
            </a:r>
            <a:r>
              <a:rPr lang="en-US" sz="2800" dirty="0" err="1"/>
              <a:t>omogućuje</a:t>
            </a:r>
            <a:r>
              <a:rPr lang="en-US" sz="2800" dirty="0"/>
              <a:t> </a:t>
            </a:r>
            <a:r>
              <a:rPr lang="en-US" sz="2800" dirty="0" err="1"/>
              <a:t>život</a:t>
            </a:r>
            <a:r>
              <a:rPr lang="en-US" sz="2800" dirty="0"/>
              <a:t> </a:t>
            </a:r>
            <a:r>
              <a:rPr lang="en-US" sz="2800" dirty="0" err="1"/>
              <a:t>živim</a:t>
            </a:r>
            <a:r>
              <a:rPr lang="en-US" sz="2800" dirty="0"/>
              <a:t> </a:t>
            </a:r>
            <a:r>
              <a:rPr lang="en-US" sz="2800" dirty="0" err="1"/>
              <a:t>bićima</a:t>
            </a:r>
            <a:r>
              <a:rPr lang="en-US" sz="2800" dirty="0"/>
              <a:t> u </a:t>
            </a:r>
            <a:r>
              <a:rPr lang="en-US" sz="2800" dirty="0" err="1"/>
              <a:t>tlu</a:t>
            </a:r>
            <a:r>
              <a:rPr lang="en-US" sz="2800" dirty="0"/>
              <a:t>.</a:t>
            </a:r>
          </a:p>
        </p:txBody>
      </p:sp>
      <p:pic>
        <p:nvPicPr>
          <p:cNvPr id="4" name="Slika 3" descr="Slika na kojoj se prikazuje trava, na otvorenom, cvijet, naprijed&#10;&#10;Opis je automatski generiran">
            <a:extLst>
              <a:ext uri="{FF2B5EF4-FFF2-40B4-BE49-F238E27FC236}">
                <a16:creationId xmlns="" xmlns:a16="http://schemas.microsoft.com/office/drawing/2014/main" id="{5C5847BA-C5A5-4323-A5CA-34120910B3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247" r="10482" b="-1"/>
          <a:stretch/>
        </p:blipFill>
        <p:spPr>
          <a:xfrm>
            <a:off x="4572000" y="1412776"/>
            <a:ext cx="4038600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53958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="" xmlns:a16="http://schemas.microsoft.com/office/drawing/2014/main" id="{23A75AC9-5284-426F-B6C6-18F8A79CA168}"/>
              </a:ext>
            </a:extLst>
          </p:cNvPr>
          <p:cNvSpPr txBox="1"/>
          <p:nvPr/>
        </p:nvSpPr>
        <p:spPr>
          <a:xfrm>
            <a:off x="467544" y="2060848"/>
            <a:ext cx="24475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Zrak može ući i među čestice vode pa ga živa bića mogu iskoristiti za disanje. </a:t>
            </a:r>
          </a:p>
        </p:txBody>
      </p:sp>
      <p:pic>
        <p:nvPicPr>
          <p:cNvPr id="4" name="Slika 3" descr="Slika na kojoj se prikazuje greben, stol, sjedenje, voda&#10;&#10;Opis je automatski generiran">
            <a:extLst>
              <a:ext uri="{FF2B5EF4-FFF2-40B4-BE49-F238E27FC236}">
                <a16:creationId xmlns="" xmlns:a16="http://schemas.microsoft.com/office/drawing/2014/main" id="{1CBA0EA6-D8B6-4980-B3CA-62703B22A2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556792"/>
            <a:ext cx="5759928" cy="4488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970831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="" xmlns:a16="http://schemas.microsoft.com/office/drawing/2014/main" id="{F0F5C7CA-A0C6-4B6D-ADBF-7B22BE4DB2D0}"/>
              </a:ext>
            </a:extLst>
          </p:cNvPr>
          <p:cNvSpPr txBox="1"/>
          <p:nvPr/>
        </p:nvSpPr>
        <p:spPr>
          <a:xfrm>
            <a:off x="395536" y="2132856"/>
            <a:ext cx="4038600" cy="2980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Font typeface="Arial" pitchFamily="34" charset="0"/>
            </a:pPr>
            <a:r>
              <a:rPr lang="en-US" sz="2800" dirty="0" err="1"/>
              <a:t>Dakle</a:t>
            </a:r>
            <a:r>
              <a:rPr lang="en-US" sz="2800" dirty="0"/>
              <a:t>, </a:t>
            </a:r>
            <a:r>
              <a:rPr lang="en-US" sz="2800" dirty="0" err="1"/>
              <a:t>pojava</a:t>
            </a:r>
            <a:r>
              <a:rPr lang="en-US" sz="2800" dirty="0"/>
              <a:t> da </a:t>
            </a:r>
            <a:r>
              <a:rPr lang="en-US" sz="2800" dirty="0" err="1"/>
              <a:t>čestice</a:t>
            </a:r>
            <a:r>
              <a:rPr lang="en-US" sz="2800" dirty="0"/>
              <a:t> </a:t>
            </a:r>
            <a:r>
              <a:rPr lang="en-US" sz="2800" dirty="0" err="1"/>
              <a:t>mogu</a:t>
            </a:r>
            <a:r>
              <a:rPr lang="en-US" sz="2800" dirty="0"/>
              <a:t> </a:t>
            </a:r>
            <a:r>
              <a:rPr lang="en-US" sz="2800" dirty="0" err="1"/>
              <a:t>popunjavati</a:t>
            </a:r>
            <a:r>
              <a:rPr lang="en-US" sz="2800" dirty="0"/>
              <a:t> </a:t>
            </a:r>
            <a:r>
              <a:rPr lang="en-US" sz="2800" dirty="0" err="1"/>
              <a:t>prostore</a:t>
            </a:r>
            <a:r>
              <a:rPr lang="en-US" sz="2800" dirty="0"/>
              <a:t>, </a:t>
            </a:r>
            <a:r>
              <a:rPr lang="en-US" sz="2800" dirty="0" err="1"/>
              <a:t>omogućuje</a:t>
            </a:r>
            <a:r>
              <a:rPr lang="en-US" sz="2800" dirty="0"/>
              <a:t> </a:t>
            </a:r>
            <a:r>
              <a:rPr lang="en-US" sz="2800" dirty="0" err="1"/>
              <a:t>život</a:t>
            </a:r>
            <a:r>
              <a:rPr lang="en-US" sz="2800" dirty="0"/>
              <a:t> </a:t>
            </a:r>
            <a:r>
              <a:rPr lang="en-US" sz="2800" dirty="0" err="1"/>
              <a:t>organizmima</a:t>
            </a:r>
            <a:r>
              <a:rPr lang="en-US" sz="2800" dirty="0"/>
              <a:t> </a:t>
            </a:r>
            <a:r>
              <a:rPr lang="en-US" sz="2800" dirty="0" smtClean="0"/>
              <a:t>u</a:t>
            </a:r>
            <a:r>
              <a:rPr lang="hr-HR" sz="2800" dirty="0" smtClean="0"/>
              <a:t>:</a:t>
            </a:r>
            <a:r>
              <a:rPr lang="en-US" sz="2800" dirty="0" smtClean="0"/>
              <a:t> </a:t>
            </a:r>
            <a:endParaRPr lang="hr-HR" sz="2800" dirty="0" smtClean="0"/>
          </a:p>
          <a:p>
            <a:pPr>
              <a:spcBef>
                <a:spcPct val="20000"/>
              </a:spcBef>
              <a:buFont typeface="Arial" pitchFamily="34" charset="0"/>
            </a:pPr>
            <a:r>
              <a:rPr lang="en-US" sz="2800" dirty="0" err="1" smtClean="0"/>
              <a:t>tlu</a:t>
            </a:r>
            <a:r>
              <a:rPr lang="en-US" sz="2800" dirty="0"/>
              <a:t>, </a:t>
            </a:r>
            <a:r>
              <a:rPr lang="en-US" sz="2800" dirty="0" err="1"/>
              <a:t>zraku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vodi</a:t>
            </a:r>
            <a:r>
              <a:rPr lang="en-US" sz="2800" dirty="0"/>
              <a:t>.</a:t>
            </a:r>
          </a:p>
        </p:txBody>
      </p:sp>
      <p:pic>
        <p:nvPicPr>
          <p:cNvPr id="4" name="Slika 3" descr="Slika na kojoj se prikazuje trava, na otvorenom, polje, cvijet&#10;&#10;Opis je automatski generiran">
            <a:extLst>
              <a:ext uri="{FF2B5EF4-FFF2-40B4-BE49-F238E27FC236}">
                <a16:creationId xmlns="" xmlns:a16="http://schemas.microsoft.com/office/drawing/2014/main" id="{018894E8-5D54-43F7-B710-0F80FB30B0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573" r="19982" b="2"/>
          <a:stretch/>
        </p:blipFill>
        <p:spPr>
          <a:xfrm>
            <a:off x="4644008" y="1340768"/>
            <a:ext cx="4038600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855253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&#10;&#10;Opis je automatski generiran">
            <a:extLst>
              <a:ext uri="{FF2B5EF4-FFF2-40B4-BE49-F238E27FC236}">
                <a16:creationId xmlns="" xmlns:a16="http://schemas.microsoft.com/office/drawing/2014/main" id="{B4C691E1-F1FD-4DC8-BBF0-482DB6FB55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12776"/>
            <a:ext cx="4176464" cy="3828131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="" xmlns:a16="http://schemas.microsoft.com/office/drawing/2014/main" id="{7CCD4F57-AACF-40B0-A305-D827DCC47224}"/>
              </a:ext>
            </a:extLst>
          </p:cNvPr>
          <p:cNvSpPr txBox="1"/>
          <p:nvPr/>
        </p:nvSpPr>
        <p:spPr>
          <a:xfrm>
            <a:off x="179512" y="1196752"/>
            <a:ext cx="568863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chemeClr val="tx2"/>
                </a:solidFill>
              </a:rPr>
              <a:t>Za kraj…..</a:t>
            </a:r>
          </a:p>
          <a:p>
            <a:endParaRPr lang="hr-HR" sz="2800" dirty="0"/>
          </a:p>
          <a:p>
            <a:r>
              <a:rPr lang="hr-HR" sz="2800" dirty="0"/>
              <a:t>Odgovorite na postavljena pitanja:</a:t>
            </a:r>
          </a:p>
          <a:p>
            <a:endParaRPr lang="hr-HR" sz="2800" dirty="0"/>
          </a:p>
          <a:p>
            <a:r>
              <a:rPr lang="hr-HR" sz="2800" dirty="0"/>
              <a:t>1. Od kojih tvari je izgrađena olovka? </a:t>
            </a:r>
          </a:p>
          <a:p>
            <a:r>
              <a:rPr lang="hr-HR" sz="2800" dirty="0"/>
              <a:t>2. Zašto možemo pisati olovkom, </a:t>
            </a:r>
          </a:p>
          <a:p>
            <a:r>
              <a:rPr lang="hr-HR" sz="2800" dirty="0"/>
              <a:t>odnosno zašto olovka ostavlja trag na papiru?</a:t>
            </a:r>
          </a:p>
          <a:p>
            <a:endParaRPr lang="hr-HR" sz="2800" dirty="0" smtClean="0">
              <a:hlinkClick r:id="rId4"/>
            </a:endParaRPr>
          </a:p>
          <a:p>
            <a:r>
              <a:rPr lang="hr-HR" sz="2800" dirty="0" smtClean="0">
                <a:hlinkClick r:id="rId4"/>
              </a:rPr>
              <a:t>Provjerite </a:t>
            </a:r>
            <a:r>
              <a:rPr lang="hr-HR" sz="2800" dirty="0">
                <a:hlinkClick r:id="rId4"/>
              </a:rPr>
              <a:t>svoje znanje</a:t>
            </a:r>
            <a:endParaRPr lang="hr-HR" sz="2800" dirty="0"/>
          </a:p>
        </p:txBody>
      </p:sp>
      <p:sp>
        <p:nvSpPr>
          <p:cNvPr id="5" name="Naslov 1">
            <a:extLst>
              <a:ext uri="{FF2B5EF4-FFF2-40B4-BE49-F238E27FC236}">
                <a16:creationId xmlns="" xmlns:a16="http://schemas.microsoft.com/office/drawing/2014/main" id="{B22383E6-9375-4F22-9D5D-FA285E4E1A6D}"/>
              </a:ext>
            </a:extLst>
          </p:cNvPr>
          <p:cNvSpPr txBox="1">
            <a:spLocks/>
          </p:cNvSpPr>
          <p:nvPr/>
        </p:nvSpPr>
        <p:spPr>
          <a:xfrm>
            <a:off x="4932040" y="5445224"/>
            <a:ext cx="3538736" cy="108066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000" b="1" dirty="0">
                <a:solidFill>
                  <a:schemeClr val="tx1"/>
                </a:solidFill>
              </a:rPr>
              <a:t>Sad znam i ovo</a:t>
            </a:r>
            <a:r>
              <a:rPr lang="hr-HR" sz="2000" dirty="0">
                <a:solidFill>
                  <a:schemeClr val="tx1"/>
                </a:solidFill>
              </a:rPr>
              <a:t>: čestice, prostor među česticama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="" xmlns:a16="http://schemas.microsoft.com/office/drawing/2014/main" id="{90CD1A58-942F-476F-816B-9F5EEE0CE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63888" y="5013176"/>
            <a:ext cx="864095" cy="77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99435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="" xmlns:a16="http://schemas.microsoft.com/office/drawing/2014/main" id="{01895635-B7B8-4E64-B75A-1D29D0AA8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 anchor="ctr">
            <a:normAutofit fontScale="90000"/>
          </a:bodyPr>
          <a:lstStyle/>
          <a:p>
            <a:r>
              <a:rPr lang="hr-HR" sz="4100" dirty="0">
                <a:solidFill>
                  <a:schemeClr val="tx2"/>
                </a:solidFill>
              </a:rPr>
              <a:t/>
            </a:r>
            <a:br>
              <a:rPr lang="hr-HR" sz="4100" dirty="0">
                <a:solidFill>
                  <a:schemeClr val="tx2"/>
                </a:solidFill>
              </a:rPr>
            </a:br>
            <a:r>
              <a:rPr lang="hr-HR" sz="4100" dirty="0">
                <a:solidFill>
                  <a:schemeClr val="tx2"/>
                </a:solidFill>
              </a:rPr>
              <a:t>U unutrašnjosti tvari</a:t>
            </a:r>
          </a:p>
        </p:txBody>
      </p:sp>
      <p:sp>
        <p:nvSpPr>
          <p:cNvPr id="2" name="Elipsa 1">
            <a:extLst>
              <a:ext uri="{FF2B5EF4-FFF2-40B4-BE49-F238E27FC236}">
                <a16:creationId xmlns="" xmlns:a16="http://schemas.microsoft.com/office/drawing/2014/main" id="{899B08CD-D411-4E8A-9EF4-042AA0B17434}"/>
              </a:ext>
            </a:extLst>
          </p:cNvPr>
          <p:cNvSpPr/>
          <p:nvPr/>
        </p:nvSpPr>
        <p:spPr>
          <a:xfrm>
            <a:off x="1835696" y="2383357"/>
            <a:ext cx="1800200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Elipsa 2">
            <a:extLst>
              <a:ext uri="{FF2B5EF4-FFF2-40B4-BE49-F238E27FC236}">
                <a16:creationId xmlns="" xmlns:a16="http://schemas.microsoft.com/office/drawing/2014/main" id="{C4135CAD-848D-4B53-9F28-F397926EA254}"/>
              </a:ext>
            </a:extLst>
          </p:cNvPr>
          <p:cNvSpPr/>
          <p:nvPr/>
        </p:nvSpPr>
        <p:spPr>
          <a:xfrm>
            <a:off x="3635896" y="2492896"/>
            <a:ext cx="1800200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Elipsa 6">
            <a:extLst>
              <a:ext uri="{FF2B5EF4-FFF2-40B4-BE49-F238E27FC236}">
                <a16:creationId xmlns="" xmlns:a16="http://schemas.microsoft.com/office/drawing/2014/main" id="{B67D765B-5DD2-41DF-883C-689F4FF687E6}"/>
              </a:ext>
            </a:extLst>
          </p:cNvPr>
          <p:cNvSpPr/>
          <p:nvPr/>
        </p:nvSpPr>
        <p:spPr>
          <a:xfrm>
            <a:off x="2627784" y="3823517"/>
            <a:ext cx="1800200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Elipsa 8">
            <a:extLst>
              <a:ext uri="{FF2B5EF4-FFF2-40B4-BE49-F238E27FC236}">
                <a16:creationId xmlns="" xmlns:a16="http://schemas.microsoft.com/office/drawing/2014/main" id="{4FE620DC-8F8D-4B91-80EC-42BA90B0CC14}"/>
              </a:ext>
            </a:extLst>
          </p:cNvPr>
          <p:cNvSpPr/>
          <p:nvPr/>
        </p:nvSpPr>
        <p:spPr>
          <a:xfrm>
            <a:off x="5436096" y="2671389"/>
            <a:ext cx="1800200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Elipsa 10">
            <a:extLst>
              <a:ext uri="{FF2B5EF4-FFF2-40B4-BE49-F238E27FC236}">
                <a16:creationId xmlns="" xmlns:a16="http://schemas.microsoft.com/office/drawing/2014/main" id="{C8EBF6E8-E32B-4F1C-B598-E4E27C538EB9}"/>
              </a:ext>
            </a:extLst>
          </p:cNvPr>
          <p:cNvSpPr/>
          <p:nvPr/>
        </p:nvSpPr>
        <p:spPr>
          <a:xfrm>
            <a:off x="4427984" y="3983534"/>
            <a:ext cx="1800200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Elipsa 12">
            <a:extLst>
              <a:ext uri="{FF2B5EF4-FFF2-40B4-BE49-F238E27FC236}">
                <a16:creationId xmlns="" xmlns:a16="http://schemas.microsoft.com/office/drawing/2014/main" id="{5A829379-4E83-48B2-AC8D-F9618F7B1572}"/>
              </a:ext>
            </a:extLst>
          </p:cNvPr>
          <p:cNvSpPr/>
          <p:nvPr/>
        </p:nvSpPr>
        <p:spPr>
          <a:xfrm>
            <a:off x="5319721" y="3710012"/>
            <a:ext cx="188383" cy="184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Elipsa 14">
            <a:extLst>
              <a:ext uri="{FF2B5EF4-FFF2-40B4-BE49-F238E27FC236}">
                <a16:creationId xmlns="" xmlns:a16="http://schemas.microsoft.com/office/drawing/2014/main" id="{670B03B4-0DF5-42AB-AC7D-C19EAF9CE278}"/>
              </a:ext>
            </a:extLst>
          </p:cNvPr>
          <p:cNvSpPr/>
          <p:nvPr/>
        </p:nvSpPr>
        <p:spPr>
          <a:xfrm>
            <a:off x="5186759" y="3823517"/>
            <a:ext cx="188383" cy="184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Elipsa 16">
            <a:extLst>
              <a:ext uri="{FF2B5EF4-FFF2-40B4-BE49-F238E27FC236}">
                <a16:creationId xmlns="" xmlns:a16="http://schemas.microsoft.com/office/drawing/2014/main" id="{C98A28DC-A096-4432-97D9-C5566739213C}"/>
              </a:ext>
            </a:extLst>
          </p:cNvPr>
          <p:cNvSpPr/>
          <p:nvPr/>
        </p:nvSpPr>
        <p:spPr>
          <a:xfrm>
            <a:off x="4347613" y="4094473"/>
            <a:ext cx="188383" cy="184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Elipsa 18">
            <a:extLst>
              <a:ext uri="{FF2B5EF4-FFF2-40B4-BE49-F238E27FC236}">
                <a16:creationId xmlns="" xmlns:a16="http://schemas.microsoft.com/office/drawing/2014/main" id="{C5D7A433-21BC-461D-80D6-5636B74961A5}"/>
              </a:ext>
            </a:extLst>
          </p:cNvPr>
          <p:cNvSpPr/>
          <p:nvPr/>
        </p:nvSpPr>
        <p:spPr>
          <a:xfrm>
            <a:off x="3519521" y="3584472"/>
            <a:ext cx="188383" cy="184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Elipsa 20">
            <a:extLst>
              <a:ext uri="{FF2B5EF4-FFF2-40B4-BE49-F238E27FC236}">
                <a16:creationId xmlns="" xmlns:a16="http://schemas.microsoft.com/office/drawing/2014/main" id="{16D5A73C-D896-4EEC-903F-83CC871A3E46}"/>
              </a:ext>
            </a:extLst>
          </p:cNvPr>
          <p:cNvSpPr/>
          <p:nvPr/>
        </p:nvSpPr>
        <p:spPr>
          <a:xfrm>
            <a:off x="4558179" y="4074181"/>
            <a:ext cx="188383" cy="184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 descr="Slika na kojoj se prikazuje igra, košarka, sport&#10;&#10;Opis je automatski generiran">
            <a:extLst>
              <a:ext uri="{FF2B5EF4-FFF2-40B4-BE49-F238E27FC236}">
                <a16:creationId xmlns="" xmlns:a16="http://schemas.microsoft.com/office/drawing/2014/main" id="{FD1FCC45-0E61-44E8-BDE2-21C2118F4F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869160"/>
            <a:ext cx="2269022" cy="1514923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010955E-BB2F-41AC-9F58-EECBB9C8A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268760"/>
            <a:ext cx="3538736" cy="100811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solidFill>
                  <a:schemeClr val="tx1"/>
                </a:solidFill>
              </a:rPr>
              <a:t>Već znam</a:t>
            </a:r>
            <a:r>
              <a:rPr lang="hr-HR" sz="2000" dirty="0">
                <a:solidFill>
                  <a:schemeClr val="tx1"/>
                </a:solidFill>
              </a:rPr>
              <a:t>: priroda, istraživanje prirode, tvari, </a:t>
            </a:r>
            <a:r>
              <a:rPr lang="hr-HR" sz="2000">
                <a:solidFill>
                  <a:schemeClr val="tx1"/>
                </a:solidFill>
              </a:rPr>
              <a:t>promjene tvari</a:t>
            </a:r>
            <a:endParaRPr lang="hr-HR" sz="2000" dirty="0">
              <a:solidFill>
                <a:schemeClr val="tx1"/>
              </a:solidFill>
            </a:endParaRPr>
          </a:p>
        </p:txBody>
      </p:sp>
      <p:pic>
        <p:nvPicPr>
          <p:cNvPr id="4" name="Slika 3" descr="Slika na kojoj se prikazuje namještaj, sjedište, stolac, stolić&#10;&#10;Opis je automatski generiran">
            <a:extLst>
              <a:ext uri="{FF2B5EF4-FFF2-40B4-BE49-F238E27FC236}">
                <a16:creationId xmlns="" xmlns:a16="http://schemas.microsoft.com/office/drawing/2014/main" id="{413C5E08-3660-40D5-93BB-89104C0524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05" y="3645024"/>
            <a:ext cx="1947883" cy="2450449"/>
          </a:xfrm>
          <a:prstGeom prst="rect">
            <a:avLst/>
          </a:prstGeom>
        </p:spPr>
      </p:pic>
      <p:pic>
        <p:nvPicPr>
          <p:cNvPr id="7" name="Slika 6" descr="Slika na kojoj se prikazuje zaslon, zgrada, prozor, zrcalo&#10;&#10;Opis je automatski generiran">
            <a:extLst>
              <a:ext uri="{FF2B5EF4-FFF2-40B4-BE49-F238E27FC236}">
                <a16:creationId xmlns="" xmlns:a16="http://schemas.microsoft.com/office/drawing/2014/main" id="{1EA83591-5257-4848-B5F3-7E1CAC7468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261" y="1196752"/>
            <a:ext cx="3504739" cy="2448272"/>
          </a:xfrm>
          <a:prstGeom prst="rect">
            <a:avLst/>
          </a:prstGeom>
        </p:spPr>
      </p:pic>
      <p:sp>
        <p:nvSpPr>
          <p:cNvPr id="10" name="Oblak 9">
            <a:extLst>
              <a:ext uri="{FF2B5EF4-FFF2-40B4-BE49-F238E27FC236}">
                <a16:creationId xmlns="" xmlns:a16="http://schemas.microsoft.com/office/drawing/2014/main" id="{1091F09E-FDA3-4646-B4CE-07D6682B014C}"/>
              </a:ext>
            </a:extLst>
          </p:cNvPr>
          <p:cNvSpPr/>
          <p:nvPr/>
        </p:nvSpPr>
        <p:spPr>
          <a:xfrm>
            <a:off x="1907704" y="2060848"/>
            <a:ext cx="5542038" cy="4305247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000" b="1" dirty="0"/>
              <a:t>Ponovimo: </a:t>
            </a:r>
            <a:endParaRPr lang="hr-HR" sz="2000" b="1" dirty="0" smtClean="0"/>
          </a:p>
          <a:p>
            <a:r>
              <a:rPr lang="hr-HR" sz="2000" dirty="0" smtClean="0"/>
              <a:t>1.Imenujte </a:t>
            </a:r>
            <a:r>
              <a:rPr lang="hr-HR" sz="2000" dirty="0"/>
              <a:t>prikazana tijela i navedite od kojih se tvari sastoje.</a:t>
            </a:r>
          </a:p>
          <a:p>
            <a:r>
              <a:rPr lang="hr-HR" sz="2000" dirty="0"/>
              <a:t>2. Usporedite svojstva tvari koje izgrađuju loptu i prozor.</a:t>
            </a:r>
          </a:p>
          <a:p>
            <a:r>
              <a:rPr lang="hr-HR" sz="2000" dirty="0"/>
              <a:t>3. Objasnite kako drvo od kojeg je sačinjen prozor može promijeniti svoja svojstva i nastati nova tvar. </a:t>
            </a:r>
          </a:p>
          <a:p>
            <a:pPr algn="ctr"/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2437157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>
            <a:extLst>
              <a:ext uri="{FF2B5EF4-FFF2-40B4-BE49-F238E27FC236}">
                <a16:creationId xmlns="" xmlns:a16="http://schemas.microsoft.com/office/drawing/2014/main" id="{A775D3F7-C763-4472-9E9D-A7D963C3F564}"/>
              </a:ext>
            </a:extLst>
          </p:cNvPr>
          <p:cNvSpPr txBox="1"/>
          <p:nvPr/>
        </p:nvSpPr>
        <p:spPr>
          <a:xfrm>
            <a:off x="323528" y="1318022"/>
            <a:ext cx="8352928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dirty="0"/>
              <a:t>Najsitniji dijelovi na koje možemo rastaviti tvari zovu se </a:t>
            </a:r>
            <a:r>
              <a:rPr lang="hr-HR" sz="2400" b="1" dirty="0"/>
              <a:t>ČESTICE.</a:t>
            </a:r>
          </a:p>
          <a:p>
            <a:r>
              <a:rPr lang="hr-HR" sz="2400" dirty="0"/>
              <a:t>One grade tvari i sastavni su dio žive i nežive prirode.</a:t>
            </a:r>
          </a:p>
          <a:p>
            <a:endParaRPr lang="hr-HR" sz="2400" dirty="0"/>
          </a:p>
          <a:p>
            <a:endParaRPr lang="hr-HR" sz="2400" dirty="0">
              <a:hlinkClick r:id="rId2"/>
            </a:endParaRPr>
          </a:p>
          <a:p>
            <a:endParaRPr lang="hr-HR" sz="2400" dirty="0">
              <a:hlinkClick r:id="rId2"/>
            </a:endParaRPr>
          </a:p>
          <a:p>
            <a:endParaRPr lang="hr-HR" sz="2400" dirty="0">
              <a:hlinkClick r:id="rId2"/>
            </a:endParaRPr>
          </a:p>
          <a:p>
            <a:endParaRPr lang="hr-HR" sz="2400" dirty="0">
              <a:hlinkClick r:id="rId2"/>
            </a:endParaRPr>
          </a:p>
          <a:p>
            <a:endParaRPr lang="hr-HR" sz="2400" dirty="0">
              <a:hlinkClick r:id="rId2"/>
            </a:endParaRPr>
          </a:p>
          <a:p>
            <a:endParaRPr lang="hr-HR" sz="2400" dirty="0">
              <a:hlinkClick r:id="rId2"/>
            </a:endParaRPr>
          </a:p>
          <a:p>
            <a:endParaRPr lang="hr-HR" sz="2400" dirty="0">
              <a:hlinkClick r:id="rId2"/>
            </a:endParaRPr>
          </a:p>
          <a:p>
            <a:endParaRPr lang="hr-HR" sz="2400" dirty="0">
              <a:hlinkClick r:id="rId2"/>
            </a:endParaRPr>
          </a:p>
          <a:p>
            <a:r>
              <a:rPr lang="hr-HR" sz="2400" dirty="0">
                <a:hlinkClick r:id="rId2"/>
              </a:rPr>
              <a:t>Usporedi svojstva čestica različitih tvari</a:t>
            </a:r>
            <a:endParaRPr lang="hr-HR" sz="2400" dirty="0"/>
          </a:p>
          <a:p>
            <a:r>
              <a:rPr lang="hr-HR" sz="2400" dirty="0"/>
              <a:t>Radna bilježnica, </a:t>
            </a:r>
            <a:r>
              <a:rPr lang="hr-HR" sz="2400" dirty="0" smtClean="0"/>
              <a:t>12. stranica</a:t>
            </a:r>
            <a:endParaRPr lang="hr-HR" sz="2400" dirty="0"/>
          </a:p>
          <a:p>
            <a:endParaRPr lang="hr-HR" dirty="0"/>
          </a:p>
        </p:txBody>
      </p:sp>
      <p:sp>
        <p:nvSpPr>
          <p:cNvPr id="11" name="TekstniOkvir 10">
            <a:extLst>
              <a:ext uri="{FF2B5EF4-FFF2-40B4-BE49-F238E27FC236}">
                <a16:creationId xmlns="" xmlns:a16="http://schemas.microsoft.com/office/drawing/2014/main" id="{158396A4-8038-45DC-96EA-D2C4DDE8EF7B}"/>
              </a:ext>
            </a:extLst>
          </p:cNvPr>
          <p:cNvSpPr txBox="1"/>
          <p:nvPr/>
        </p:nvSpPr>
        <p:spPr>
          <a:xfrm>
            <a:off x="2473896" y="5491830"/>
            <a:ext cx="4519852" cy="338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pic>
        <p:nvPicPr>
          <p:cNvPr id="1028" name="Picture 4" descr="Flour, Cereals, Food, Nutrition, Bread, Bake, Cook">
            <a:extLst>
              <a:ext uri="{FF2B5EF4-FFF2-40B4-BE49-F238E27FC236}">
                <a16:creationId xmlns="" xmlns:a16="http://schemas.microsoft.com/office/drawing/2014/main" id="{66A5A9DE-6ABC-4FF2-88B9-D2E262F9E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150251"/>
            <a:ext cx="5014036" cy="31126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ravokutnik 9">
            <a:extLst>
              <a:ext uri="{FF2B5EF4-FFF2-40B4-BE49-F238E27FC236}">
                <a16:creationId xmlns="" xmlns:a16="http://schemas.microsoft.com/office/drawing/2014/main" id="{27CA4EDA-8E72-4EB6-8BEB-9E86AB3C3456}"/>
              </a:ext>
            </a:extLst>
          </p:cNvPr>
          <p:cNvSpPr/>
          <p:nvPr/>
        </p:nvSpPr>
        <p:spPr>
          <a:xfrm>
            <a:off x="4932040" y="4653136"/>
            <a:ext cx="1925960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Čestice brašna</a:t>
            </a:r>
          </a:p>
        </p:txBody>
      </p:sp>
    </p:spTree>
    <p:extLst>
      <p:ext uri="{BB962C8B-B14F-4D97-AF65-F5344CB8AC3E}">
        <p14:creationId xmlns="" xmlns:p14="http://schemas.microsoft.com/office/powerpoint/2010/main" val="2547110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affle Heart, Waffles, Icing Sugar, Pastries, Eat, Bake">
            <a:extLst>
              <a:ext uri="{FF2B5EF4-FFF2-40B4-BE49-F238E27FC236}">
                <a16:creationId xmlns="" xmlns:a16="http://schemas.microsoft.com/office/drawing/2014/main" id="{E64D52D4-204D-4D7D-A1D3-910492B01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3456384" cy="25765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alt, Spa, Wellness, Wood">
            <a:extLst>
              <a:ext uri="{FF2B5EF4-FFF2-40B4-BE49-F238E27FC236}">
                <a16:creationId xmlns="" xmlns:a16="http://schemas.microsoft.com/office/drawing/2014/main" id="{939E29A9-524D-40FB-8578-C4321F395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21088"/>
            <a:ext cx="3254162" cy="2340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 descr="Slika na kojoj se prikazuje na otvorenom, motocikl, muškarac, vožnja&#10;&#10;Opis je automatski generiran">
            <a:extLst>
              <a:ext uri="{FF2B5EF4-FFF2-40B4-BE49-F238E27FC236}">
                <a16:creationId xmlns="" xmlns:a16="http://schemas.microsoft.com/office/drawing/2014/main" id="{5E070FAD-5560-4625-B213-067790308D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340767"/>
            <a:ext cx="3456384" cy="2469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 descr="Slika na kojoj se prikazuje sjedenje, svijetlo, muškarac&#10;&#10;Opis je automatski generiran">
            <a:extLst>
              <a:ext uri="{FF2B5EF4-FFF2-40B4-BE49-F238E27FC236}">
                <a16:creationId xmlns="" xmlns:a16="http://schemas.microsoft.com/office/drawing/2014/main" id="{50E94BE2-6224-4D9E-B5C5-ACA1D11B6A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149080"/>
            <a:ext cx="3332290" cy="2467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Pravokutnik 7">
            <a:extLst>
              <a:ext uri="{FF2B5EF4-FFF2-40B4-BE49-F238E27FC236}">
                <a16:creationId xmlns="" xmlns:a16="http://schemas.microsoft.com/office/drawing/2014/main" id="{2051A19C-5C07-4632-8620-7C59D5FE180F}"/>
              </a:ext>
            </a:extLst>
          </p:cNvPr>
          <p:cNvSpPr/>
          <p:nvPr/>
        </p:nvSpPr>
        <p:spPr>
          <a:xfrm>
            <a:off x="5724128" y="3284984"/>
            <a:ext cx="1656184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Čestice pijeska</a:t>
            </a:r>
          </a:p>
        </p:txBody>
      </p:sp>
      <p:sp>
        <p:nvSpPr>
          <p:cNvPr id="9" name="Pravokutnik 8">
            <a:extLst>
              <a:ext uri="{FF2B5EF4-FFF2-40B4-BE49-F238E27FC236}">
                <a16:creationId xmlns="" xmlns:a16="http://schemas.microsoft.com/office/drawing/2014/main" id="{DD759303-1100-437D-9DEF-323FA631818F}"/>
              </a:ext>
            </a:extLst>
          </p:cNvPr>
          <p:cNvSpPr/>
          <p:nvPr/>
        </p:nvSpPr>
        <p:spPr>
          <a:xfrm>
            <a:off x="6084168" y="6021288"/>
            <a:ext cx="1440160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Čestice soli</a:t>
            </a:r>
          </a:p>
        </p:txBody>
      </p:sp>
      <p:sp>
        <p:nvSpPr>
          <p:cNvPr id="10" name="Pravokutnik 9">
            <a:extLst>
              <a:ext uri="{FF2B5EF4-FFF2-40B4-BE49-F238E27FC236}">
                <a16:creationId xmlns="" xmlns:a16="http://schemas.microsoft.com/office/drawing/2014/main" id="{0D2CFA53-C415-4D36-8486-145C29917F4B}"/>
              </a:ext>
            </a:extLst>
          </p:cNvPr>
          <p:cNvSpPr/>
          <p:nvPr/>
        </p:nvSpPr>
        <p:spPr>
          <a:xfrm>
            <a:off x="1403648" y="3284984"/>
            <a:ext cx="1584176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Čestice šećera</a:t>
            </a:r>
          </a:p>
        </p:txBody>
      </p:sp>
      <p:sp>
        <p:nvSpPr>
          <p:cNvPr id="12" name="Pravokutnik 11">
            <a:extLst>
              <a:ext uri="{FF2B5EF4-FFF2-40B4-BE49-F238E27FC236}">
                <a16:creationId xmlns="" xmlns:a16="http://schemas.microsoft.com/office/drawing/2014/main" id="{6EA9273F-DEF2-4057-913E-2697EC2EE21B}"/>
              </a:ext>
            </a:extLst>
          </p:cNvPr>
          <p:cNvSpPr/>
          <p:nvPr/>
        </p:nvSpPr>
        <p:spPr>
          <a:xfrm>
            <a:off x="1043608" y="6093296"/>
            <a:ext cx="2520280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Iskre čestice </a:t>
            </a:r>
            <a:r>
              <a:rPr lang="hr-HR" dirty="0" smtClean="0"/>
              <a:t>metala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3228697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="" xmlns:a16="http://schemas.microsoft.com/office/drawing/2014/main" id="{BEC780F1-47C8-4605-A186-098419C28D31}"/>
              </a:ext>
            </a:extLst>
          </p:cNvPr>
          <p:cNvSpPr txBox="1"/>
          <p:nvPr/>
        </p:nvSpPr>
        <p:spPr>
          <a:xfrm>
            <a:off x="395536" y="1124744"/>
            <a:ext cx="612068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chemeClr val="tx2"/>
                </a:solidFill>
              </a:rPr>
              <a:t>Prostori među česticama</a:t>
            </a:r>
            <a:endParaRPr lang="hr-HR" sz="3200" dirty="0"/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         </a:t>
            </a:r>
            <a:r>
              <a:rPr lang="hr-HR" dirty="0" smtClean="0"/>
              <a:t>    </a:t>
            </a:r>
            <a:r>
              <a:rPr lang="hr-HR" sz="2400" dirty="0" smtClean="0">
                <a:hlinkClick r:id="rId2"/>
              </a:rPr>
              <a:t>Usporedi </a:t>
            </a:r>
            <a:r>
              <a:rPr lang="hr-HR" sz="2400" dirty="0">
                <a:hlinkClick r:id="rId2"/>
              </a:rPr>
              <a:t>veličinu i masu čestica </a:t>
            </a:r>
            <a:r>
              <a:rPr lang="hr-HR" sz="2400" dirty="0" smtClean="0">
                <a:hlinkClick r:id="rId2"/>
              </a:rPr>
              <a:t>različitih</a:t>
            </a:r>
            <a:endParaRPr lang="hr-HR" sz="2400" dirty="0"/>
          </a:p>
          <a:p>
            <a:r>
              <a:rPr lang="hr-HR" sz="2400" dirty="0" smtClean="0"/>
              <a:t>          </a:t>
            </a:r>
            <a:r>
              <a:rPr lang="hr-HR" sz="2400" dirty="0" smtClean="0">
                <a:hlinkClick r:id="rId2"/>
              </a:rPr>
              <a:t>materijala  DDS</a:t>
            </a:r>
            <a:endParaRPr lang="hr-HR" sz="2400" dirty="0"/>
          </a:p>
          <a:p>
            <a:endParaRPr lang="hr-HR" sz="2400" dirty="0" smtClean="0"/>
          </a:p>
          <a:p>
            <a:r>
              <a:rPr lang="hr-HR" sz="2400" dirty="0" smtClean="0"/>
              <a:t>Razmisli </a:t>
            </a:r>
            <a:r>
              <a:rPr lang="hr-HR" sz="2400" dirty="0"/>
              <a:t>i odgovori:</a:t>
            </a:r>
          </a:p>
          <a:p>
            <a:r>
              <a:rPr lang="hr-HR" sz="2400" dirty="0"/>
              <a:t>Ako napunimo čašu velikim kamenjem skroz </a:t>
            </a:r>
            <a:endParaRPr lang="hr-HR" sz="2400" dirty="0" smtClean="0"/>
          </a:p>
          <a:p>
            <a:r>
              <a:rPr lang="hr-HR" sz="2400" dirty="0" smtClean="0"/>
              <a:t>do </a:t>
            </a:r>
            <a:r>
              <a:rPr lang="hr-HR" sz="2400" dirty="0"/>
              <a:t>vrha, možemo li reći da je puna? </a:t>
            </a:r>
            <a:endParaRPr lang="hr-HR" sz="2400" dirty="0" smtClean="0"/>
          </a:p>
          <a:p>
            <a:r>
              <a:rPr lang="hr-HR" sz="2400" dirty="0" smtClean="0"/>
              <a:t>Možemo </a:t>
            </a:r>
            <a:r>
              <a:rPr lang="hr-HR" sz="2400" dirty="0"/>
              <a:t>li u nju još dodati manjih kamenčića? Je li tada puna? </a:t>
            </a:r>
            <a:endParaRPr lang="hr-HR" sz="2400" dirty="0" smtClean="0"/>
          </a:p>
          <a:p>
            <a:r>
              <a:rPr lang="hr-HR" sz="2400" dirty="0" smtClean="0"/>
              <a:t>Ako </a:t>
            </a:r>
            <a:r>
              <a:rPr lang="hr-HR" sz="2400" dirty="0"/>
              <a:t>dodamo još i pijesak, je li tada puna? </a:t>
            </a:r>
            <a:endParaRPr lang="hr-HR" sz="2400" dirty="0" smtClean="0"/>
          </a:p>
          <a:p>
            <a:r>
              <a:rPr lang="hr-HR" sz="2400" dirty="0" smtClean="0"/>
              <a:t>Stane </a:t>
            </a:r>
            <a:r>
              <a:rPr lang="hr-HR" sz="2400" dirty="0"/>
              <a:t>li u nju još nešto? </a:t>
            </a:r>
            <a:endParaRPr lang="hr-HR" sz="2400" dirty="0" smtClean="0"/>
          </a:p>
          <a:p>
            <a:r>
              <a:rPr lang="hr-HR" sz="2400" dirty="0" smtClean="0"/>
              <a:t>Dodamo </a:t>
            </a:r>
            <a:r>
              <a:rPr lang="hr-HR" sz="2400" dirty="0"/>
              <a:t>još i vode. Je li tada puna?</a:t>
            </a:r>
          </a:p>
          <a:p>
            <a:endParaRPr lang="hr-HR" sz="2400" dirty="0"/>
          </a:p>
          <a:p>
            <a:endParaRPr lang="hr-HR" sz="2400" dirty="0"/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275A32C1-008D-4A15-931E-95BEEC0AB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2204864"/>
            <a:ext cx="676091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lika 6" descr="Slika na kojoj se prikazuje torta, stol, na zatvorenom, čokolada&#10;&#10;Opis je automatski generiran">
            <a:extLst>
              <a:ext uri="{FF2B5EF4-FFF2-40B4-BE49-F238E27FC236}">
                <a16:creationId xmlns="" xmlns:a16="http://schemas.microsoft.com/office/drawing/2014/main" id="{CA4A9839-42DB-46FC-8280-744DDD4AA3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420888"/>
            <a:ext cx="2751431" cy="34563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43890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ocks, Stones, Pebbles, Background, Gray, Texture, Grey">
            <a:extLst>
              <a:ext uri="{FF2B5EF4-FFF2-40B4-BE49-F238E27FC236}">
                <a16:creationId xmlns="" xmlns:a16="http://schemas.microsoft.com/office/drawing/2014/main" id="{07AD88B0-067A-4419-9EB7-2B114576E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182" y="2204864"/>
            <a:ext cx="5386266" cy="42249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ipsa 4">
            <a:extLst>
              <a:ext uri="{FF2B5EF4-FFF2-40B4-BE49-F238E27FC236}">
                <a16:creationId xmlns="" xmlns:a16="http://schemas.microsoft.com/office/drawing/2014/main" id="{AD16AFCF-4C0F-4869-8D30-03EE6BFA82E8}"/>
              </a:ext>
            </a:extLst>
          </p:cNvPr>
          <p:cNvSpPr/>
          <p:nvPr/>
        </p:nvSpPr>
        <p:spPr>
          <a:xfrm>
            <a:off x="467544" y="1268760"/>
            <a:ext cx="4248472" cy="273630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400" dirty="0"/>
              <a:t>Često na obali rijeke ili mora nalazimo veće ili manje kamenje. Među tim kamenjem postoje određene </a:t>
            </a:r>
            <a:r>
              <a:rPr lang="hr-HR" sz="2400" dirty="0" smtClean="0"/>
              <a:t>šupljine.</a:t>
            </a:r>
            <a:endParaRPr lang="hr-HR" sz="2400" dirty="0"/>
          </a:p>
        </p:txBody>
      </p:sp>
    </p:spTree>
    <p:extLst>
      <p:ext uri="{BB962C8B-B14F-4D97-AF65-F5344CB8AC3E}">
        <p14:creationId xmlns="" xmlns:p14="http://schemas.microsoft.com/office/powerpoint/2010/main" val="2482108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opcorn, Cinema, Eat, White, Tasty, Salty, Food, Film">
            <a:extLst>
              <a:ext uri="{FF2B5EF4-FFF2-40B4-BE49-F238E27FC236}">
                <a16:creationId xmlns="" xmlns:a16="http://schemas.microsoft.com/office/drawing/2014/main" id="{57ADF08D-C32E-41EE-9147-952FD7ED2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916832"/>
            <a:ext cx="5364088" cy="42095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ipsa 1">
            <a:extLst>
              <a:ext uri="{FF2B5EF4-FFF2-40B4-BE49-F238E27FC236}">
                <a16:creationId xmlns="" xmlns:a16="http://schemas.microsoft.com/office/drawing/2014/main" id="{B80EB9CE-94A6-450E-98E5-723C1ACA2040}"/>
              </a:ext>
            </a:extLst>
          </p:cNvPr>
          <p:cNvSpPr/>
          <p:nvPr/>
        </p:nvSpPr>
        <p:spPr>
          <a:xfrm>
            <a:off x="467544" y="1412776"/>
            <a:ext cx="4248472" cy="273630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400" dirty="0"/>
              <a:t>Pogledamo li posudu napunjenu </a:t>
            </a:r>
            <a:r>
              <a:rPr lang="hr-HR" sz="2400" dirty="0" smtClean="0"/>
              <a:t>kokicama </a:t>
            </a:r>
            <a:r>
              <a:rPr lang="hr-HR" sz="2400" dirty="0"/>
              <a:t>opažamo isto, odnosno opažamo određene šupljine.</a:t>
            </a:r>
          </a:p>
        </p:txBody>
      </p:sp>
    </p:spTree>
    <p:extLst>
      <p:ext uri="{BB962C8B-B14F-4D97-AF65-F5344CB8AC3E}">
        <p14:creationId xmlns="" xmlns:p14="http://schemas.microsoft.com/office/powerpoint/2010/main" val="1283496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ea, Sand, Coast, Beach, Seashells, Vacation, Nature">
            <a:extLst>
              <a:ext uri="{FF2B5EF4-FFF2-40B4-BE49-F238E27FC236}">
                <a16:creationId xmlns="" xmlns:a16="http://schemas.microsoft.com/office/drawing/2014/main" id="{E0DAEFA7-9A9D-4C9A-8D03-B9A64E993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72816"/>
            <a:ext cx="6252383" cy="44132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ipsa 4">
            <a:extLst>
              <a:ext uri="{FF2B5EF4-FFF2-40B4-BE49-F238E27FC236}">
                <a16:creationId xmlns="" xmlns:a16="http://schemas.microsoft.com/office/drawing/2014/main" id="{1B2B629B-24F3-4EC8-9411-708766B93688}"/>
              </a:ext>
            </a:extLst>
          </p:cNvPr>
          <p:cNvSpPr/>
          <p:nvPr/>
        </p:nvSpPr>
        <p:spPr>
          <a:xfrm>
            <a:off x="251520" y="1268760"/>
            <a:ext cx="5040560" cy="273630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400" dirty="0"/>
              <a:t>Te šupljine koje opažamo čine određene </a:t>
            </a:r>
            <a:r>
              <a:rPr lang="hr-HR" sz="2400" b="1" dirty="0"/>
              <a:t>PROSTORE</a:t>
            </a:r>
            <a:r>
              <a:rPr lang="hr-HR" sz="2400" dirty="0" smtClean="0"/>
              <a:t>.</a:t>
            </a:r>
            <a:endParaRPr lang="hr-HR" sz="2400" dirty="0"/>
          </a:p>
          <a:p>
            <a:r>
              <a:rPr lang="hr-HR" sz="2400" dirty="0"/>
              <a:t>Isto opažamo i uzmemo li povećalo i pogledamo pijesak ili brašno.</a:t>
            </a:r>
          </a:p>
        </p:txBody>
      </p:sp>
      <p:pic>
        <p:nvPicPr>
          <p:cNvPr id="4" name="Picture 3" descr="shutterstock_20089168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4149080"/>
            <a:ext cx="2770162" cy="19197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5926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419</Words>
  <Application>Microsoft Office PowerPoint</Application>
  <PresentationFormat>On-screen Show (4:3)</PresentationFormat>
  <Paragraphs>67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 SVE OKO NAS GRAĐENO JE OD ČESTICA U unutrašnjosti tvari </vt:lpstr>
      <vt:lpstr> U unutrašnjosti tvari</vt:lpstr>
      <vt:lpstr>Već znam: priroda, istraživanje prirode, tvari, promjene tvari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SVE OKO NAS GRAĐENO JE OD ČESTICA </dc:title>
  <dc:creator>Doroteja Domjanović-Horvat</dc:creator>
  <cp:lastModifiedBy>sk-mpovalec</cp:lastModifiedBy>
  <cp:revision>15</cp:revision>
  <dcterms:created xsi:type="dcterms:W3CDTF">2020-11-13T14:26:39Z</dcterms:created>
  <dcterms:modified xsi:type="dcterms:W3CDTF">2021-08-11T10:07:26Z</dcterms:modified>
</cp:coreProperties>
</file>